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 autoAdjust="0"/>
    <p:restoredTop sz="94660"/>
  </p:normalViewPr>
  <p:slideViewPr>
    <p:cSldViewPr>
      <p:cViewPr varScale="1">
        <p:scale>
          <a:sx n="113" d="100"/>
          <a:sy n="113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EAF26864-ACA2-421C-92BC-A55F56192281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6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2C4780-B2C2-4EA6-B2ED-BBBE0C6F7F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0287-6805-4885-8BB8-96F0F0F5DB9A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73F8-6E33-41BD-9712-B84EBF41D1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2F49-EF03-41A0-805D-C79E2BDAEB21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654F-AFB1-4179-8848-BC463F0F9A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4BE5-1280-4AB2-AB22-7C4391DBBB84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9495-D8EE-4024-873B-A5C682FFF9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ójkąt równoramienny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Łącznik prosty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DE29-3FC0-41FB-999B-69E6DA9BDD6B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80CF-24D5-4677-B4A1-B636406BE7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1B63-A414-4997-BEEE-0EB0989C9F53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AF92-9A39-4237-BC75-3FE1CA40DA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0902-E58D-4E22-A5AC-30D45CC5867D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BE27638-4035-443A-88C5-9BBAE35C31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13E0-1118-477C-83D4-518E1B0D7EAD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AD67-08A2-4CD1-A814-D366757CBA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05EA-AA3C-4BA9-B48C-AD13C649DA19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B33B-2FF4-4C21-B0CE-39AA1DEF35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90AB2DF-3077-4EF1-8D07-0EE27EC7844B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27F7B4D-4608-44F9-B045-1E387745D7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5ECBCE4-861A-418E-AC8A-126187B4440B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EBEA06F-64A0-47F4-9DB1-F50A59E581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AAB7F8B-7905-4ED0-B579-E632D22DC061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991B7B6-617E-4CF2-A67B-EE502EDBE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6" r:id="rId6"/>
    <p:sldLayoutId id="2147483717" r:id="rId7"/>
    <p:sldLayoutId id="2147483725" r:id="rId8"/>
    <p:sldLayoutId id="2147483726" r:id="rId9"/>
    <p:sldLayoutId id="2147483718" r:id="rId10"/>
    <p:sldLayoutId id="2147483719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99F166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ABDE9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Marek\Desktop\Centrum%20Usmiechu%20-%20Olimpiada%20w%20Jarzynowie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4464495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pl-PL" sz="40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  <a:t>ŻYJ ZDROWO </a:t>
            </a:r>
            <a:br>
              <a:rPr lang="pl-PL" sz="40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pl-PL" sz="40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  <a:t>I KOLOROWO </a:t>
            </a:r>
            <a:r>
              <a:rPr lang="pl-PL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pl-PL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pl-PL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pl-PL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pl-PL" sz="28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  <a:t>W SZKOLE PODSTAWOWEJ NR 37</a:t>
            </a:r>
            <a:r>
              <a:rPr lang="pl-PL" sz="36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pl-PL" sz="36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pl-PL" sz="36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pl-PL" sz="36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pl-PL" sz="36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cs typeface="Times New Roman" pitchFamily="18" charset="0"/>
              </a:rPr>
              <a:t>W SZCZECINIE</a:t>
            </a:r>
            <a:endParaRPr lang="pl-PL" sz="3600" b="1" i="1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300663"/>
            <a:ext cx="6400800" cy="338137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  <a:spcBef>
                <a:spcPct val="0"/>
              </a:spcBef>
            </a:pPr>
            <a:endParaRPr lang="pl-PL" sz="1900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13315" name="Picture 2" descr="E:\logo - 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49275"/>
            <a:ext cx="26892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entrum Usmiechu - Olimpiada w Jarzynowi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Konkursy plastyczne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1600" smtClean="0">
                <a:latin typeface="Comic Sans MS" pitchFamily="66" charset="0"/>
              </a:rPr>
              <a:t>Uczniowie mieli do wyboru wykonanie prac w różnych technikach: płaskiej i przestrzennej.</a:t>
            </a:r>
          </a:p>
          <a:p>
            <a:pPr>
              <a:buFont typeface="Wingdings 2" pitchFamily="18" charset="2"/>
              <a:buNone/>
            </a:pPr>
            <a:r>
              <a:rPr lang="pl-PL" sz="1600" smtClean="0">
                <a:latin typeface="Comic Sans MS" pitchFamily="66" charset="0"/>
              </a:rPr>
              <a:t> Prace płaskie, format A4-A3 (farby, kredki, wydzieranki, wyklejanki, kolaże).</a:t>
            </a:r>
          </a:p>
          <a:p>
            <a:pPr>
              <a:buFont typeface="Wingdings 2" pitchFamily="18" charset="2"/>
              <a:buNone/>
            </a:pPr>
            <a:r>
              <a:rPr lang="pl-PL" sz="1600" smtClean="0">
                <a:latin typeface="Comic Sans MS" pitchFamily="66" charset="0"/>
              </a:rPr>
              <a:t>Formy przestrzenne. Tu fantazja uczniów nie miała granic. Pojawiły się pluszowe, metrowe marchewki, ananas z balonu, kapusty i sałaty z papierowych serwetek, owoce i warzywa z masy solnej , gipsu, z siatek geometrycznych oraz duże formy wypełniane watą.</a:t>
            </a:r>
          </a:p>
          <a:p>
            <a:pPr>
              <a:buFont typeface="Wingdings 2" pitchFamily="18" charset="2"/>
              <a:buNone/>
            </a:pPr>
            <a:endParaRPr lang="pl-PL" sz="1600" smtClean="0"/>
          </a:p>
        </p:txBody>
      </p:sp>
      <p:pic>
        <p:nvPicPr>
          <p:cNvPr id="9" name="Symbol zastępczy zawartości 8" descr="DSCF367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4005263"/>
            <a:ext cx="3600450" cy="2028825"/>
          </a:xfrm>
        </p:spPr>
      </p:pic>
      <p:pic>
        <p:nvPicPr>
          <p:cNvPr id="10" name="Obraz 9" descr="DSCF36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557338"/>
            <a:ext cx="3635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367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60350"/>
            <a:ext cx="547211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DSCF366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6838"/>
            <a:ext cx="54356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DSCF366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933825"/>
            <a:ext cx="4211637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395288" y="549275"/>
            <a:ext cx="2520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mic Sans MS" pitchFamily="66" charset="0"/>
              </a:rPr>
              <a:t>Czy na pewno to pyszne jedzonko jest nie do ugryzienia?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Grafika komputerowa </a:t>
            </a:r>
            <a:b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w klasach 1-3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Uczniowie klas 1-3 na zajęciach  informatycznych wykorzystując umiejętności pracy z programem Power Point, projektowali kolorowe obrazy graficzne</a:t>
            </a:r>
            <a:r>
              <a:rPr lang="pl-PL" sz="1600" smtClean="0"/>
              <a:t>. </a:t>
            </a:r>
          </a:p>
        </p:txBody>
      </p:sp>
      <p:pic>
        <p:nvPicPr>
          <p:cNvPr id="5" name="Symbol zastępczy zawartości 4" descr="DSC_01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3933825"/>
            <a:ext cx="4038600" cy="2271713"/>
          </a:xfrm>
        </p:spPr>
      </p:pic>
      <p:pic>
        <p:nvPicPr>
          <p:cNvPr id="6" name="Obraz 5" descr="DSC_01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320000">
            <a:off x="4983163" y="1436688"/>
            <a:ext cx="36004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DSC_01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080000">
            <a:off x="635000" y="3773488"/>
            <a:ext cx="352901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Plakatowe graffiti </a:t>
            </a:r>
            <a:b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klas 1-6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Podsumowaniem całego projektu była prezencja  </a:t>
            </a:r>
            <a:r>
              <a:rPr lang="pl-PL" sz="1800" i="1" smtClean="0">
                <a:latin typeface="Comic Sans MS" pitchFamily="66" charset="0"/>
              </a:rPr>
              <a:t>Plakatowego graffiti  </a:t>
            </a:r>
            <a:r>
              <a:rPr lang="pl-PL" sz="1800" smtClean="0">
                <a:latin typeface="Comic Sans MS" pitchFamily="66" charset="0"/>
              </a:rPr>
              <a:t>w korytarzach szkoły. </a:t>
            </a:r>
          </a:p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W tym zadaniu udział brały wszystkie klasy (45 oddziałów).  Każda klasa otrzymała arkusz kartonu, na którym zgodnie ze swoim pomysłem i  w wybranej technice przedstawiła wizję hasła projektu </a:t>
            </a:r>
            <a:r>
              <a:rPr lang="pl-PL" sz="1800" b="1" i="1" smtClean="0">
                <a:latin typeface="Comic Sans MS" pitchFamily="66" charset="0"/>
              </a:rPr>
              <a:t>„Żyj zdrowo i kolorowo”.</a:t>
            </a:r>
          </a:p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Równolegle z wystawą plakatów, w holu głównym szkoły zaprezentowane były prace z konkursów plastycznych.</a:t>
            </a:r>
          </a:p>
        </p:txBody>
      </p:sp>
      <p:pic>
        <p:nvPicPr>
          <p:cNvPr id="5" name="Symbol zastępczy zawartości 4" descr="DSCF367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125538"/>
            <a:ext cx="4038600" cy="2274887"/>
          </a:xfrm>
        </p:spPr>
      </p:pic>
      <p:pic>
        <p:nvPicPr>
          <p:cNvPr id="7" name="Obraz 6" descr="DSCF36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860800"/>
            <a:ext cx="39608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Ewaluacja </a:t>
            </a: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97437"/>
          </a:xfrm>
        </p:spPr>
        <p:txBody>
          <a:bodyPr/>
          <a:lstStyle/>
          <a:p>
            <a:r>
              <a:rPr lang="pl-PL" sz="1800" smtClean="0">
                <a:latin typeface="Comic Sans MS" pitchFamily="66" charset="0"/>
              </a:rPr>
              <a:t>Decydując się na udział w  projekcie nie spodziewałyśmy się, że cała akcja zaproponowana na I Forum Samorządowym odniesie taki sukces.</a:t>
            </a:r>
          </a:p>
          <a:p>
            <a:r>
              <a:rPr lang="pl-PL" sz="1800" smtClean="0">
                <a:latin typeface="Comic Sans MS" pitchFamily="66" charset="0"/>
              </a:rPr>
              <a:t>Zachwycone jesteśmy skalą  zaangażowania  uczniów naszej szkoły.</a:t>
            </a:r>
          </a:p>
          <a:p>
            <a:r>
              <a:rPr lang="pl-PL" sz="1800" smtClean="0">
                <a:latin typeface="Comic Sans MS" pitchFamily="66" charset="0"/>
              </a:rPr>
              <a:t>Już na pierwszym spotkaniu, podczas zajęć warsztatowych z przedstawicielami Samorządów Klasowych, zostałyśmy zaskoczone mnogością pomysłów i sposobów realizacji zaproponowanych przez  dzieci.</a:t>
            </a:r>
          </a:p>
          <a:p>
            <a:r>
              <a:rPr lang="pl-PL" sz="1800" smtClean="0">
                <a:latin typeface="Comic Sans MS" pitchFamily="66" charset="0"/>
              </a:rPr>
              <a:t>Trudnością przeprowadzenia w naszej szkole akcji na masową skalę jest to, że jesteśmy największą szkołą podstawową w Szczecinie, a co za tym idzie  mamy dużą liczbę dzieci (1300). Musimy więc włożyć dużo więcej wysiłku w skoordynowanie wszystkich przedsięwzięć. </a:t>
            </a:r>
          </a:p>
          <a:p>
            <a:r>
              <a:rPr lang="pl-PL" sz="1800" smtClean="0">
                <a:latin typeface="Comic Sans MS" pitchFamily="66" charset="0"/>
              </a:rPr>
              <a:t>Dzieci nauczyły nas jednak tego, że posiadają w sobie olbrzymie pokłady pracowitości, fantazji, umiejętności  i chęci współdziałania.</a:t>
            </a:r>
          </a:p>
          <a:p>
            <a:r>
              <a:rPr lang="pl-PL" sz="1800" smtClean="0">
                <a:latin typeface="Comic Sans MS" pitchFamily="66" charset="0"/>
              </a:rPr>
              <a:t>Cała akcja powiodła nam się dlatego, że uczniowie realizowali swoje własne pomysły, w wybrany przez siebie sposób a nie narzucony przez dorosłych.  Tak właśnie rozwija się samorządność w naszej szkole.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93354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Całość koordynował  zarząd  Samorządu Uczniowskiego Szkoły Podstawowej Nr 37 w Szczecinie wraz z opiekunkami.</a:t>
            </a:r>
            <a:r>
              <a:rPr lang="pl-PL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/>
            </a:r>
            <a:br>
              <a:rPr lang="pl-PL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</a:br>
            <a:endParaRPr lang="pl-PL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pl-PL" sz="3200" smtClean="0"/>
          </a:p>
          <a:p>
            <a:pPr>
              <a:buFont typeface="Wingdings 2" pitchFamily="18" charset="2"/>
              <a:buNone/>
            </a:pPr>
            <a:endParaRPr lang="pl-PL" smtClean="0"/>
          </a:p>
        </p:txBody>
      </p:sp>
      <p:pic>
        <p:nvPicPr>
          <p:cNvPr id="5" name="Obraz 4" descr="DSCF36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33613"/>
            <a:ext cx="6119812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0544" y="332656"/>
            <a:ext cx="8062912" cy="1913657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22 lutego w Gimnazjum Nr 43 </a:t>
            </a:r>
            <a:br>
              <a:rPr lang="pl-PL" sz="2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przy ul. Hożej 3 uczestniczyliśmy </a:t>
            </a:r>
            <a:br>
              <a:rPr lang="pl-PL" sz="2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w I Forum Samorządowym  </a:t>
            </a:r>
            <a:br>
              <a:rPr lang="pl-PL" sz="2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pod hasłem „Żyj zdrowo i kolorowo”. </a:t>
            </a:r>
            <a:endParaRPr lang="pl-PL" sz="2800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</a:pPr>
            <a:endParaRPr lang="pl-PL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4" name="Obraz 3" descr="WP_20160222_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80000">
            <a:off x="222250" y="2786063"/>
            <a:ext cx="4816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WP_20160222_0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0000">
            <a:off x="4375150" y="3625850"/>
            <a:ext cx="4572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8653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3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25 lutego zorganizowaliśmy spotkanie z przedstawicielami Samorządów Klasowych, podczas którego odbyły się warsztaty. Pracując metodą „Trzy role Walta Disneya” wspólnie podjęliśmy decyzję o przystąpieniu do projektu i działaniach, które zrealizujemy. </a:t>
            </a:r>
            <a:endParaRPr lang="pl-PL" sz="2300" b="1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Symbol zastępczy zawartości 14"/>
          <p:cNvSpPr>
            <a:spLocks noGrp="1"/>
          </p:cNvSpPr>
          <p:nvPr>
            <p:ph sz="half" idx="1"/>
          </p:nvPr>
        </p:nvSpPr>
        <p:spPr>
          <a:xfrm>
            <a:off x="611188" y="1989138"/>
            <a:ext cx="3884612" cy="4259262"/>
          </a:xfrm>
        </p:spPr>
        <p:txBody>
          <a:bodyPr/>
          <a:lstStyle/>
          <a:p>
            <a:pPr marL="577850" indent="-514350"/>
            <a:endParaRPr lang="pl-PL" sz="1800" smtClean="0"/>
          </a:p>
          <a:p>
            <a:pPr marL="577850" indent="-514350"/>
            <a:endParaRPr lang="pl-PL" sz="1800" smtClean="0">
              <a:latin typeface="Comic Sans MS" pitchFamily="66" charset="0"/>
            </a:endParaRPr>
          </a:p>
          <a:p>
            <a:pPr marL="577850" indent="-514350"/>
            <a:r>
              <a:rPr lang="pl-PL" sz="1800" smtClean="0">
                <a:latin typeface="Comic Sans MS" pitchFamily="66" charset="0"/>
              </a:rPr>
              <a:t>Ogłoszenie „Kolorowego tygodnia” –  14-18 marca</a:t>
            </a:r>
          </a:p>
          <a:p>
            <a:pPr marL="577850" indent="-514350"/>
            <a:r>
              <a:rPr lang="pl-PL" sz="1800" smtClean="0">
                <a:latin typeface="Comic Sans MS" pitchFamily="66" charset="0"/>
              </a:rPr>
              <a:t>14 marca – bieg po zdrowie</a:t>
            </a:r>
          </a:p>
          <a:p>
            <a:pPr marL="577850" indent="-514350"/>
            <a:r>
              <a:rPr lang="pl-PL" sz="1800" smtClean="0">
                <a:latin typeface="Comic Sans MS" pitchFamily="66" charset="0"/>
              </a:rPr>
              <a:t>16 marca – prezentacje artystyczne</a:t>
            </a:r>
          </a:p>
          <a:p>
            <a:pPr marL="577850" indent="-514350"/>
            <a:r>
              <a:rPr lang="pl-PL" sz="1800" smtClean="0">
                <a:latin typeface="Comic Sans MS" pitchFamily="66" charset="0"/>
              </a:rPr>
              <a:t>Owocowo-warzywne szaleństwa w klasach 1-3</a:t>
            </a:r>
          </a:p>
          <a:p>
            <a:pPr marL="577850" indent="-514350"/>
            <a:r>
              <a:rPr lang="pl-PL" sz="1800" smtClean="0">
                <a:latin typeface="Comic Sans MS" pitchFamily="66" charset="0"/>
              </a:rPr>
              <a:t>Konkursy plastyczne </a:t>
            </a:r>
          </a:p>
          <a:p>
            <a:pPr marL="577850" indent="-514350"/>
            <a:r>
              <a:rPr lang="pl-PL" sz="1800" smtClean="0">
                <a:latin typeface="Comic Sans MS" pitchFamily="66" charset="0"/>
              </a:rPr>
              <a:t>Grafika komputerowa w klasach 1-3</a:t>
            </a:r>
          </a:p>
          <a:p>
            <a:pPr marL="577850" indent="-514350"/>
            <a:r>
              <a:rPr lang="pl-PL" sz="1800" smtClean="0">
                <a:latin typeface="Comic Sans MS" pitchFamily="66" charset="0"/>
              </a:rPr>
              <a:t>Plakatowe graffiti klas 1-6</a:t>
            </a:r>
          </a:p>
          <a:p>
            <a:pPr marL="577850" indent="-514350"/>
            <a:endParaRPr lang="pl-PL" sz="1800" smtClean="0"/>
          </a:p>
          <a:p>
            <a:pPr marL="577850" indent="-514350"/>
            <a:endParaRPr lang="pl-PL" sz="2000" smtClean="0"/>
          </a:p>
        </p:txBody>
      </p:sp>
      <p:pic>
        <p:nvPicPr>
          <p:cNvPr id="17" name="Symbol zastępczy zawartości 16" descr="WP_20160225_0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2852738"/>
            <a:ext cx="3465513" cy="194945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Kolorowy tydzień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Po warsztatach, gospodarze klas otrzymali dokładny plan działań. Każda klasa mogła przystąpić do realizacji dowolnie wybranych zadań.</a:t>
            </a:r>
          </a:p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 Zaangażowanie wszystkich uczniów przerosło nasze oczekiwania.  Cała społeczność uczniowska  dobrze bawiła się podczas trwania projektu a wychowawcy i nauczyciele wspierali ich pomysły.</a:t>
            </a:r>
          </a:p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Dni, 14-18 marca , były wspólną zabawą w „Kolorowy tydzień”</a:t>
            </a:r>
          </a:p>
        </p:txBody>
      </p:sp>
      <p:pic>
        <p:nvPicPr>
          <p:cNvPr id="16" name="Symbol zastępczy zawartości 15" descr="2016-03-18 08.09.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692150"/>
            <a:ext cx="3073400" cy="1728788"/>
          </a:xfrm>
        </p:spPr>
      </p:pic>
      <p:pic>
        <p:nvPicPr>
          <p:cNvPr id="17" name="Obraz 16" descr="DSCF36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781300"/>
            <a:ext cx="136842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 descr="DSCF367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429000"/>
            <a:ext cx="237648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Bieg po zdrowie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Zabawę rozpoczęliśmy już w poniedziałek, 14 marca, </a:t>
            </a:r>
            <a:r>
              <a:rPr lang="pl-PL" sz="1800" b="1" i="1" smtClean="0">
                <a:latin typeface="Comic Sans MS" pitchFamily="66" charset="0"/>
              </a:rPr>
              <a:t>Biegiem po zdrowie</a:t>
            </a:r>
            <a:r>
              <a:rPr lang="pl-PL" sz="1800" i="1" smtClean="0">
                <a:latin typeface="Comic Sans MS" pitchFamily="66" charset="0"/>
              </a:rPr>
              <a:t>. </a:t>
            </a:r>
            <a:r>
              <a:rPr lang="pl-PL" sz="1800" smtClean="0">
                <a:latin typeface="Comic Sans MS" pitchFamily="66" charset="0"/>
              </a:rPr>
              <a:t>Bieg rozpoczął się rozgrzewką , którą poprowadziła mama ucznia (uczestniczka biegów maratońskich i pół maratońskich, zajmująca  w nich czołowe miejsca)</a:t>
            </a:r>
          </a:p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Ze względu na dużą ilość chętnych (ok. 600 uczniów) musieliśmy podzielić dzieci na trzy grupy. W związku z tym zabawa trwała cały dzień. </a:t>
            </a:r>
          </a:p>
          <a:p>
            <a:pPr>
              <a:buFont typeface="Wingdings 2" pitchFamily="18" charset="2"/>
              <a:buNone/>
            </a:pPr>
            <a:endParaRPr lang="pl-PL" sz="1600" smtClean="0"/>
          </a:p>
        </p:txBody>
      </p:sp>
      <p:pic>
        <p:nvPicPr>
          <p:cNvPr id="5" name="Symbol zastępczy zawartości 4" descr="DSCF36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484313"/>
            <a:ext cx="3883025" cy="1944687"/>
          </a:xfrm>
        </p:spPr>
      </p:pic>
      <p:pic>
        <p:nvPicPr>
          <p:cNvPr id="6" name="Obraz 5" descr="DSCF362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9363"/>
            <a:ext cx="39338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3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36353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DSCF36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76250"/>
            <a:ext cx="36353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DSCF363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797425"/>
            <a:ext cx="28479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5508625" y="2852738"/>
            <a:ext cx="33845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omic Sans MS" pitchFamily="66" charset="0"/>
              </a:rPr>
              <a:t>Dzieci grupami pokonywały dystans bieżni wokół boiska. Bieg podzielony był  na stacje, na których wychowawcy  prowadzili ćwiczenia.</a:t>
            </a:r>
          </a:p>
          <a:p>
            <a:r>
              <a:rPr lang="pl-PL">
                <a:latin typeface="Comic Sans MS" pitchFamily="66" charset="0"/>
              </a:rPr>
              <a:t>Na koniec każdego biegu uczniowie otrzymywali zdrową porcję witamin – jabłuszka.</a:t>
            </a:r>
          </a:p>
          <a:p>
            <a:endParaRPr lang="pl-PL" sz="1600">
              <a:latin typeface="Century Gothic" pitchFamily="34" charset="0"/>
            </a:endParaRPr>
          </a:p>
        </p:txBody>
      </p:sp>
      <p:pic>
        <p:nvPicPr>
          <p:cNvPr id="6" name="Obraz 5" descr="DSCF363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2492375"/>
            <a:ext cx="36353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Prezentacje artystyczne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Symbol zastępczy zawartości 5" descr="DSCF3646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4652963"/>
            <a:ext cx="2217737" cy="1250950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140200" y="1722438"/>
            <a:ext cx="4546600" cy="4514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16 marca w auli szkolnej oglądaliśmy różnorodne prezentacje.</a:t>
            </a:r>
          </a:p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Uczniowie przygotowali: piosenki , wiersze, przedstawienie teatralne, skecze.</a:t>
            </a:r>
          </a:p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Podczas wspólnej zabawy nauczyliśmy się piosenki, którą śpiewaliśmy w przerwach pomiędzy występami:</a:t>
            </a:r>
          </a:p>
          <a:p>
            <a:pPr>
              <a:buFont typeface="Wingdings 2" pitchFamily="18" charset="2"/>
              <a:buNone/>
            </a:pPr>
            <a:endParaRPr lang="pl-PL" sz="1800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pl-PL" sz="1800" i="1" smtClean="0">
                <a:latin typeface="Comic Sans MS" pitchFamily="66" charset="0"/>
              </a:rPr>
              <a:t>„ </a:t>
            </a:r>
            <a:r>
              <a:rPr lang="pl-PL" sz="1600" i="1" smtClean="0">
                <a:latin typeface="Comic Sans MS" pitchFamily="66" charset="0"/>
              </a:rPr>
              <a:t>Taki mały, taki duży, </a:t>
            </a:r>
          </a:p>
          <a:p>
            <a:pPr>
              <a:buFont typeface="Wingdings 2" pitchFamily="18" charset="2"/>
              <a:buNone/>
            </a:pPr>
            <a:r>
              <a:rPr lang="pl-PL" sz="1600" i="1" smtClean="0">
                <a:latin typeface="Comic Sans MS" pitchFamily="66" charset="0"/>
              </a:rPr>
              <a:t>ma owoce jeść</a:t>
            </a:r>
          </a:p>
          <a:p>
            <a:pPr>
              <a:buFont typeface="Wingdings 2" pitchFamily="18" charset="2"/>
              <a:buNone/>
            </a:pPr>
            <a:r>
              <a:rPr lang="pl-PL" sz="1600" i="1" smtClean="0">
                <a:latin typeface="Comic Sans MS" pitchFamily="66" charset="0"/>
              </a:rPr>
              <a:t>Taki chudy, taki gruby</a:t>
            </a:r>
          </a:p>
          <a:p>
            <a:pPr>
              <a:buFont typeface="Wingdings 2" pitchFamily="18" charset="2"/>
              <a:buNone/>
            </a:pPr>
            <a:r>
              <a:rPr lang="pl-PL" sz="1600" i="1" smtClean="0">
                <a:latin typeface="Comic Sans MS" pitchFamily="66" charset="0"/>
              </a:rPr>
              <a:t> ma warzywa jeść,</a:t>
            </a:r>
          </a:p>
          <a:p>
            <a:pPr>
              <a:buFont typeface="Wingdings 2" pitchFamily="18" charset="2"/>
              <a:buNone/>
            </a:pPr>
            <a:r>
              <a:rPr lang="pl-PL" sz="1600" i="1" smtClean="0">
                <a:latin typeface="Comic Sans MS" pitchFamily="66" charset="0"/>
              </a:rPr>
              <a:t>Taki  ja, taki Ty </a:t>
            </a:r>
          </a:p>
          <a:p>
            <a:pPr>
              <a:buFont typeface="Wingdings 2" pitchFamily="18" charset="2"/>
              <a:buNone/>
            </a:pPr>
            <a:r>
              <a:rPr lang="pl-PL" sz="1600" i="1" smtClean="0">
                <a:latin typeface="Comic Sans MS" pitchFamily="66" charset="0"/>
              </a:rPr>
              <a:t>ma owoce jeść,</a:t>
            </a:r>
          </a:p>
          <a:p>
            <a:pPr>
              <a:buFont typeface="Wingdings 2" pitchFamily="18" charset="2"/>
              <a:buNone/>
            </a:pPr>
            <a:r>
              <a:rPr lang="pl-PL" sz="1600" i="1" smtClean="0">
                <a:latin typeface="Comic Sans MS" pitchFamily="66" charset="0"/>
              </a:rPr>
              <a:t>Taki ja, taki Ty</a:t>
            </a:r>
          </a:p>
          <a:p>
            <a:pPr>
              <a:buFont typeface="Wingdings 2" pitchFamily="18" charset="2"/>
              <a:buNone/>
            </a:pPr>
            <a:r>
              <a:rPr lang="pl-PL" sz="1600" i="1" smtClean="0">
                <a:latin typeface="Comic Sans MS" pitchFamily="66" charset="0"/>
              </a:rPr>
              <a:t> ma warzywa jeść.”</a:t>
            </a:r>
          </a:p>
          <a:p>
            <a:pPr>
              <a:buFont typeface="Wingdings 2" pitchFamily="18" charset="2"/>
              <a:buNone/>
            </a:pPr>
            <a:r>
              <a:rPr lang="pl-PL" sz="1600" smtClean="0"/>
              <a:t> </a:t>
            </a:r>
          </a:p>
        </p:txBody>
      </p:sp>
      <p:pic>
        <p:nvPicPr>
          <p:cNvPr id="7" name="Obraz 6" descr="DSCF36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412875"/>
            <a:ext cx="2555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DSCF365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141663"/>
            <a:ext cx="22733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DSCF366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797425"/>
            <a:ext cx="2700337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Owocowo-warzywne szaleństwa w klasach 1-3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pl-PL" sz="1600" smtClean="0"/>
          </a:p>
          <a:p>
            <a:pPr>
              <a:buFont typeface="Wingdings 2" pitchFamily="18" charset="2"/>
              <a:buNone/>
            </a:pPr>
            <a:endParaRPr lang="pl-PL" sz="1600" smtClean="0"/>
          </a:p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Przez cały tydzień uczniowie klas młodszych przygotowywali dla siebie </a:t>
            </a:r>
            <a:r>
              <a:rPr lang="pl-PL" sz="1800" i="1" smtClean="0">
                <a:latin typeface="Comic Sans MS" pitchFamily="66" charset="0"/>
              </a:rPr>
              <a:t>zdrowe i kolorowe </a:t>
            </a:r>
            <a:r>
              <a:rPr lang="pl-PL" sz="1800" smtClean="0">
                <a:latin typeface="Comic Sans MS" pitchFamily="66" charset="0"/>
              </a:rPr>
              <a:t>śniadanka.</a:t>
            </a:r>
          </a:p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Uruchamiając swoją wyobraźnię tworzyli sałatki, szaszłyki i kanapki. </a:t>
            </a:r>
          </a:p>
          <a:p>
            <a:pPr>
              <a:buFont typeface="Wingdings 2" pitchFamily="18" charset="2"/>
              <a:buNone/>
            </a:pPr>
            <a:r>
              <a:rPr lang="pl-PL" sz="1800" smtClean="0">
                <a:latin typeface="Comic Sans MS" pitchFamily="66" charset="0"/>
              </a:rPr>
              <a:t>Poznali piramidę zdrowego żywienia i według jej zaleceń starali się wykonać dla siebie pełne witamin i mikroelementów posiłki</a:t>
            </a:r>
            <a:r>
              <a:rPr lang="pl-PL" sz="1800" smtClean="0"/>
              <a:t>.</a:t>
            </a:r>
          </a:p>
          <a:p>
            <a:pPr>
              <a:buFont typeface="Wingdings 2" pitchFamily="18" charset="2"/>
              <a:buNone/>
            </a:pPr>
            <a:endParaRPr lang="pl-PL" sz="1800" smtClean="0"/>
          </a:p>
          <a:p>
            <a:pPr>
              <a:buFont typeface="Wingdings 2" pitchFamily="18" charset="2"/>
              <a:buNone/>
            </a:pPr>
            <a:endParaRPr lang="pl-PL" smtClean="0"/>
          </a:p>
        </p:txBody>
      </p:sp>
      <p:pic>
        <p:nvPicPr>
          <p:cNvPr id="5" name="Symbol zastępczy zawartości 4" descr="DSC_01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1989138"/>
            <a:ext cx="2601913" cy="1463675"/>
          </a:xfrm>
        </p:spPr>
      </p:pic>
      <p:pic>
        <p:nvPicPr>
          <p:cNvPr id="7" name="Obraz 6" descr="WP_20160304_0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33825"/>
            <a:ext cx="406717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_01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20713"/>
            <a:ext cx="287972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DSC_01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836613"/>
            <a:ext cx="3744912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2016-03-18 08.27.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924175"/>
            <a:ext cx="209073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WP_20160304_00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3573463"/>
            <a:ext cx="3779837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979613" y="2349500"/>
            <a:ext cx="2087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entury Gothic" pitchFamily="34" charset="0"/>
              </a:rPr>
              <a:t> </a:t>
            </a:r>
            <a:r>
              <a:rPr lang="pl-PL">
                <a:latin typeface="Comic Sans MS" pitchFamily="66" charset="0"/>
              </a:rPr>
              <a:t>Aż ślinka leci</a:t>
            </a: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4211638" y="5876925"/>
            <a:ext cx="439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entury Gothic" pitchFamily="34" charset="0"/>
              </a:rPr>
              <a:t> </a:t>
            </a:r>
            <a:r>
              <a:rPr lang="pl-PL">
                <a:latin typeface="Comic Sans MS" pitchFamily="66" charset="0"/>
              </a:rPr>
              <a:t>Lepszych nie zrobi nawet mama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0.6|0.5|0.5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1.3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0.8|0.4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0.8|1.3|1.9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1.4|0.8|0.6|0.7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0.7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2.3|0.7|0.7|0.7|0.6|0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6|0.5|0.6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0.5|0.5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1|0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4|1.7|1.8|1.5|1.4|1.2|1.2|0.5|0.4|0.3|0.3|0.4|1.3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0.7|0.4|3.5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0.9|0.9|0.9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418</TotalTime>
  <Words>533</Words>
  <Application>Microsoft Office PowerPoint</Application>
  <PresentationFormat>Pokaz na ekranie (4:3)</PresentationFormat>
  <Paragraphs>50</Paragraphs>
  <Slides>15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Szablon projektu</vt:lpstr>
      </vt:variant>
      <vt:variant>
        <vt:i4>8</vt:i4>
      </vt:variant>
      <vt:variant>
        <vt:lpstr>Tytuły slajdów</vt:lpstr>
      </vt:variant>
      <vt:variant>
        <vt:i4>15</vt:i4>
      </vt:variant>
    </vt:vector>
  </HeadingPairs>
  <TitlesOfParts>
    <vt:vector size="29" baseType="lpstr">
      <vt:lpstr>Century Gothic</vt:lpstr>
      <vt:lpstr>Arial</vt:lpstr>
      <vt:lpstr>Wingdings 2</vt:lpstr>
      <vt:lpstr>Verdana</vt:lpstr>
      <vt:lpstr>Calibri</vt:lpstr>
      <vt:lpstr>Comic Sans MS</vt:lpstr>
      <vt:lpstr>Energetyczny</vt:lpstr>
      <vt:lpstr>Energetyczny</vt:lpstr>
      <vt:lpstr>Energetyczny</vt:lpstr>
      <vt:lpstr>Energetyczny</vt:lpstr>
      <vt:lpstr>Energetyczny</vt:lpstr>
      <vt:lpstr>Energetyczny</vt:lpstr>
      <vt:lpstr>Energetyczny</vt:lpstr>
      <vt:lpstr>Energetyczny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ŻYJ ZDROWO I KOLOROWO   W SZKOLE PODSTAWOWEJ NR 37  W SZCZECINIE</dc:title>
  <dc:creator>Marek</dc:creator>
  <cp:lastModifiedBy>...</cp:lastModifiedBy>
  <cp:revision>60</cp:revision>
  <dcterms:created xsi:type="dcterms:W3CDTF">2016-03-29T12:31:28Z</dcterms:created>
  <dcterms:modified xsi:type="dcterms:W3CDTF">2016-04-22T09:02:06Z</dcterms:modified>
</cp:coreProperties>
</file>